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 roundtripDataSignature="AMtx7mgx6dPEAq9odEpVjQs+sFhtjjmkHw==" r:id="rId15"/>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4" clrIdx="1"/>
  <p:cmAuthor id="2" name="HP"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0" d="100"/>
          <a:sy n="110" d="100"/>
        </p:scale>
        <p:origin x="246" y="-16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customschemas.google.com/relationships/presentationmetadata" Target="meta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9-12T12:51:23.704" idx="2">
    <p:pos x="6000" y="100"/>
    <p:text>(Italy) - Please, add the sources of each image. Remember that copyright issues are really important, in particular when we will use the slides in the online training</p:text>
    <p:extLst>
      <p:ext uri="{C676402C-5697-4E1C-873F-D02D1690AC5C}">
        <p15:threadingInfo xmlns:p15="http://schemas.microsoft.com/office/powerpoint/2012/main" timeZoneBias="0"/>
      </p:ext>
      <p:ext uri="http://customooxmlschemas.google.com/">
        <go:slidesCustomData xmlns:go="http://customooxmlschemas.google.com/" xmlns:p15="http://schemas.microsoft.com/office/powerpoint/2012/main" xmlns="" commentPostId="AAAADoCl9hk"/>
      </p:ext>
    </p:extLst>
  </p:cm>
  <p:cm authorId="1" dt="2019-09-12T12:51:23.704" idx="2">
    <p:pos x="6000" y="100"/>
    <p:text>Done</p:text>
    <p:extLst>
      <p:ext uri="{C676402C-5697-4E1C-873F-D02D1690AC5C}">
        <p15:threadingInfo xmlns:p15="http://schemas.microsoft.com/office/powerpoint/2012/main" timeZoneBias="0">
          <p15:parentCm authorId="0" idx="2"/>
        </p15:threadingInfo>
      </p:ext>
      <p:ext uri="http://customooxmlschemas.google.com/">
        <go:slidesCustomData xmlns:go="http://customooxmlschemas.google.com/" xmlns:p15="http://schemas.microsoft.com/office/powerpoint/2012/main" xmlns="" commentPostId="AAAADqGfHsk"/>
      </p:ext>
    </p:extLst>
  </p:cm>
  <p:cm authorId="2" dt="2019-09-15T11:49:03.230" idx="1">
    <p:pos x="6000" y="-5"/>
    <p:text>(Italy) - The way in which this PPT presentation is written lets us think that it is better to move this PPT presentation after the PPT presentation "MODULE1_STEP4" would seem more appropriate. In fact, it seems connected to the last slide of the PPT presentation "MODULE1_STEP4"
STEP6 is now STEP5! Thank you</p:text>
    <p:extLst>
      <p:ext uri="{C676402C-5697-4E1C-873F-D02D1690AC5C}">
        <p15:threadingInfo xmlns:p15="http://schemas.microsoft.com/office/powerpoint/2012/main" timeZoneBias="0"/>
      </p:ext>
      <p:ext uri="http://customooxmlschemas.google.com/">
        <go:slidesCustomData xmlns:go="http://customooxmlschemas.google.com/" xmlns:p15="http://schemas.microsoft.com/office/powerpoint/2012/main" xmlns="" commentPostId="AAAADqGfHsU"/>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Welcome to another course of elily project!</a:t>
            </a:r>
            <a:endParaRPr/>
          </a:p>
          <a:p>
            <a:pPr marL="0" lvl="0" indent="0" algn="l" rtl="0">
              <a:spcBef>
                <a:spcPts val="0"/>
              </a:spcBef>
              <a:spcAft>
                <a:spcPts val="0"/>
              </a:spcAft>
              <a:buNone/>
            </a:pPr>
            <a:r>
              <a:rPr lang="en-US"/>
              <a:t>Our unit will give you some tips for the promotion of better communication and the improvement of health literacy skills.</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t>It is very important when visiting a doctor to be accurate about what symptoms your patient has. </a:t>
            </a:r>
            <a:endParaRPr/>
          </a:p>
          <a:p>
            <a:pPr marL="0" marR="0" lvl="0" indent="0" algn="l" rtl="0">
              <a:lnSpc>
                <a:spcPct val="100000"/>
              </a:lnSpc>
              <a:spcBef>
                <a:spcPts val="0"/>
              </a:spcBef>
              <a:spcAft>
                <a:spcPts val="0"/>
              </a:spcAft>
              <a:buClr>
                <a:schemeClr val="dk1"/>
              </a:buClr>
              <a:buSzPts val="1200"/>
              <a:buFont typeface="Calibri"/>
              <a:buNone/>
            </a:pPr>
            <a:r>
              <a:rPr lang="en-US" sz="1200"/>
              <a:t>If you say that your patient is paining it is a very general description but if you say that your patient is feeling pain in his head and in his right hand you give the chance to the doctor to make a better examination and a better diagnosis. </a:t>
            </a:r>
            <a:endParaRPr/>
          </a:p>
          <a:p>
            <a:pPr marL="0" lvl="0" indent="0" algn="l" rtl="0">
              <a:spcBef>
                <a:spcPts val="0"/>
              </a:spcBef>
              <a:spcAft>
                <a:spcPts val="0"/>
              </a:spcAft>
              <a:buNone/>
            </a:pPr>
            <a:endParaRPr/>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It is very useful to notice when a symptom appears. Is it happening every day for the last month or did it happen once so is a simple incident? It is also important to mention how long this symptom lasts and how intense it is.</a:t>
            </a:r>
            <a:endParaRPr/>
          </a:p>
          <a:p>
            <a:pPr marL="0" lvl="0" indent="0" algn="l" rtl="0">
              <a:spcBef>
                <a:spcPts val="0"/>
              </a:spcBef>
              <a:spcAft>
                <a:spcPts val="0"/>
              </a:spcAft>
              <a:buNone/>
            </a:pPr>
            <a:endParaRPr/>
          </a:p>
        </p:txBody>
      </p:sp>
      <p:sp>
        <p:nvSpPr>
          <p:cNvPr id="101" name="Google Shape;10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It is essential to mention to the doctor if there is any recent change in the medical prescription to your person, if there are other health problems that might affect him or if there are any side effects in any medicine that he used in the past. </a:t>
            </a:r>
            <a:endParaRPr/>
          </a:p>
        </p:txBody>
      </p:sp>
      <p:sp>
        <p:nvSpPr>
          <p:cNvPr id="109" name="Google Shape;10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It is also important to learn how to listen carefully when visiting a doctor, in order to have a good communication. You have to wait until he finishes to ask him any question instead of talking at the same time with him, otherwise neither you or him will understand each other. </a:t>
            </a:r>
            <a:endParaRPr/>
          </a:p>
        </p:txBody>
      </p:sp>
      <p:sp>
        <p:nvSpPr>
          <p:cNvPr id="117" name="Google Shape;11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There are some important characteristics that you should check before you choose a doctor. Is he available to talk to you or do you try again and again to find him? Is he willing to listen to you carefully? Is he near to you so in case of emergency to be easy for you to reach him?</a:t>
            </a:r>
            <a:endParaRPr/>
          </a:p>
        </p:txBody>
      </p:sp>
      <p:sp>
        <p:nvSpPr>
          <p:cNvPr id="125" name="Google Shape;12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There are some important characteristics that you should check before you choose a doctor. Is he available to talk to you or do you try again and again to find him? Is he willing to listen to you carefully? Is he near to you so in case of emergency to be easy for you to reach him?</a:t>
            </a:r>
            <a:endParaRPr/>
          </a:p>
        </p:txBody>
      </p:sp>
      <p:sp>
        <p:nvSpPr>
          <p:cNvPr id="133" name="Google Shape;13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0"/>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0"/>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9"/>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3"/>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3"/>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4"/>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4"/>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4"/>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4"/>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8"/>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s://pngio.com/images/png-324015.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www.freepik.com/premium-vector/old-man-walking-with-walking-stick_5333244.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gizmodo.com/why-some-pills-are-little-white-discs-and-others-are-bi-5952430"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freepik.com/free-vector/doctor-talking-patient_2126514.htm"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medicalnewstoday.com/articles/322195.php"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www.pinclipart.com/maxpin/Txbhb/"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
          <p:cNvSpPr txBox="1"/>
          <p:nvPr/>
        </p:nvSpPr>
        <p:spPr>
          <a:xfrm>
            <a:off x="4572000" y="4807902"/>
            <a:ext cx="4497385" cy="193895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Модул</a:t>
            </a:r>
            <a:r>
              <a:rPr lang="en-US" sz="24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en-US" sz="24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rPr>
              <a:t>1</a:t>
            </a:r>
            <a:endParaRPr sz="2400" dirty="0">
              <a:latin typeface="Times New Roman" panose="02020603050405020304" pitchFamily="18" charset="0"/>
              <a:cs typeface="Times New Roman" panose="02020603050405020304" pitchFamily="18" charset="0"/>
            </a:endParaRPr>
          </a:p>
          <a:p>
            <a:pPr marL="0" marR="0" lvl="0" indent="0" algn="ctr" rtl="0">
              <a:spcBef>
                <a:spcPts val="0"/>
              </a:spcBef>
              <a:spcAft>
                <a:spcPts val="0"/>
              </a:spcAft>
              <a:buNone/>
            </a:pPr>
            <a:r>
              <a:rPr lang="bg-BG" sz="2400" dirty="0" smtClean="0">
                <a:solidFill>
                  <a:schemeClr val="dk1"/>
                </a:solidFill>
                <a:latin typeface="Times New Roman" panose="02020603050405020304" pitchFamily="18" charset="0"/>
                <a:ea typeface="Calibri"/>
                <a:cs typeface="Times New Roman" panose="02020603050405020304" pitchFamily="18" charset="0"/>
                <a:sym typeface="Calibri"/>
              </a:rPr>
              <a:t>Съвети за по-добра комуникация със здравни специалисти и повишаване на здравната грамотност</a:t>
            </a: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Google Shape;95;p2"/>
          <p:cNvSpPr/>
          <p:nvPr/>
        </p:nvSpPr>
        <p:spPr>
          <a:xfrm>
            <a:off x="2239348" y="384215"/>
            <a:ext cx="5546430"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4400" b="1" dirty="0" smtClean="0">
                <a:solidFill>
                  <a:schemeClr val="dk1"/>
                </a:solidFill>
                <a:latin typeface="Times New Roman" panose="02020603050405020304" pitchFamily="18" charset="0"/>
                <a:ea typeface="Calibri"/>
                <a:cs typeface="Times New Roman" panose="02020603050405020304" pitchFamily="18" charset="0"/>
                <a:sym typeface="Calibri"/>
              </a:rPr>
              <a:t>Какви</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са симптомите</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a16="http://schemas.microsoft.com/office/drawing/2014/main" id="{E141299A-5635-4660-8CBA-B849667E5FDA}"/>
              </a:ext>
            </a:extLst>
          </p:cNvPr>
          <p:cNvSpPr/>
          <p:nvPr/>
        </p:nvSpPr>
        <p:spPr>
          <a:xfrm>
            <a:off x="251520" y="1916832"/>
            <a:ext cx="8712968" cy="4582024"/>
          </a:xfrm>
          <a:prstGeom prst="rect">
            <a:avLst/>
          </a:prstGeom>
        </p:spPr>
        <p:txBody>
          <a:bodyPr wrap="square">
            <a:spAutoFit/>
          </a:bodyPr>
          <a:lstStyle/>
          <a:p>
            <a:pPr marL="717750" lvl="1" indent="-285750">
              <a:lnSpc>
                <a:spcPct val="150000"/>
              </a:lnSpc>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Тя/той </a:t>
            </a:r>
            <a:r>
              <a:rPr lang="bg-BG" sz="2000" dirty="0" smtClean="0">
                <a:latin typeface="Times New Roman" panose="02020603050405020304" pitchFamily="18" charset="0"/>
                <a:cs typeface="Times New Roman" panose="02020603050405020304" pitchFamily="18" charset="0"/>
              </a:rPr>
              <a:t>усеща ли болка в определена част на тялото?</a:t>
            </a:r>
            <a:endParaRPr lang="en-US" sz="2000" dirty="0">
              <a:latin typeface="Times New Roman" panose="02020603050405020304" pitchFamily="18" charset="0"/>
              <a:cs typeface="Times New Roman" panose="02020603050405020304" pitchFamily="18" charset="0"/>
            </a:endParaRPr>
          </a:p>
          <a:p>
            <a:pPr marL="432000" lvl="1">
              <a:lnSpc>
                <a:spcPct val="150000"/>
              </a:lnSpc>
            </a:pPr>
            <a:endParaRPr lang="bg-BG" sz="2000" dirty="0" smtClean="0">
              <a:latin typeface="Times New Roman" panose="02020603050405020304" pitchFamily="18" charset="0"/>
              <a:cs typeface="Times New Roman" panose="02020603050405020304" pitchFamily="18" charset="0"/>
            </a:endParaRPr>
          </a:p>
          <a:p>
            <a:pPr marL="432000" lvl="1">
              <a:lnSpc>
                <a:spcPct val="150000"/>
              </a:lnSpc>
            </a:pPr>
            <a:endParaRPr lang="en-US" sz="2000" dirty="0">
              <a:latin typeface="Times New Roman" panose="02020603050405020304" pitchFamily="18" charset="0"/>
              <a:cs typeface="Times New Roman" panose="02020603050405020304" pitchFamily="18" charset="0"/>
            </a:endParaRPr>
          </a:p>
          <a:p>
            <a:pPr marL="717750" lvl="1" indent="-285750">
              <a:lnSpc>
                <a:spcPct val="150000"/>
              </a:lnSpc>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Тя/той казва </a:t>
            </a:r>
            <a:r>
              <a:rPr lang="bg-BG" sz="2000" dirty="0" smtClean="0">
                <a:latin typeface="Times New Roman" panose="02020603050405020304" pitchFamily="18" charset="0"/>
                <a:cs typeface="Times New Roman" panose="02020603050405020304" pitchFamily="18" charset="0"/>
              </a:rPr>
              <a:t>ли </a:t>
            </a:r>
            <a:r>
              <a:rPr lang="bg-BG" sz="2000" dirty="0" smtClean="0">
                <a:latin typeface="Times New Roman" panose="02020603050405020304" pitchFamily="18" charset="0"/>
                <a:cs typeface="Times New Roman" panose="02020603050405020304" pitchFamily="18" charset="0"/>
              </a:rPr>
              <a:t>какво усеща</a:t>
            </a:r>
            <a:r>
              <a:rPr lang="bg-BG" sz="2000" dirty="0" smtClean="0">
                <a:latin typeface="Times New Roman" panose="02020603050405020304" pitchFamily="18" charset="0"/>
                <a:cs typeface="Times New Roman" panose="02020603050405020304" pitchFamily="18" charset="0"/>
              </a:rPr>
              <a:t>?</a:t>
            </a:r>
            <a:endParaRPr lang="bg-BG" sz="2000" dirty="0" smtClean="0">
              <a:latin typeface="Times New Roman" panose="02020603050405020304" pitchFamily="18" charset="0"/>
              <a:cs typeface="Times New Roman" panose="02020603050405020304" pitchFamily="18" charset="0"/>
            </a:endParaRPr>
          </a:p>
          <a:p>
            <a:pPr marL="432000" lvl="1">
              <a:lnSpc>
                <a:spcPct val="150000"/>
              </a:lnSpc>
            </a:pPr>
            <a:endParaRPr lang="en-US" sz="200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nSpc>
                <a:spcPct val="150000"/>
              </a:lnSpc>
            </a:pPr>
            <a:endParaRPr lang="el-GR" sz="1050" dirty="0">
              <a:latin typeface="Times New Roman" panose="02020603050405020304" pitchFamily="18" charset="0"/>
              <a:cs typeface="Times New Roman" panose="02020603050405020304" pitchFamily="18" charset="0"/>
              <a:hlinkClick r:id="rId4"/>
            </a:endParaRPr>
          </a:p>
          <a:p>
            <a:pPr marL="432000" lvl="1" algn="r">
              <a:lnSpc>
                <a:spcPct val="150000"/>
              </a:lnSpc>
            </a:pPr>
            <a:r>
              <a:rPr lang="en-US" sz="1050" dirty="0">
                <a:latin typeface="Times New Roman" panose="02020603050405020304" pitchFamily="18" charset="0"/>
                <a:cs typeface="Times New Roman" panose="02020603050405020304" pitchFamily="18" charset="0"/>
                <a:hlinkClick r:id="rId4"/>
              </a:rPr>
              <a:t>https://pngio.com/images/png-324015.html</a:t>
            </a: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a:p>
            <a:pPr marL="432000" lvl="1">
              <a:lnSpc>
                <a:spcPct val="150000"/>
              </a:lnSpc>
            </a:pPr>
            <a:endParaRPr lang="el-GR" sz="105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a16="http://schemas.microsoft.com/office/drawing/2014/main" id="{305EED8A-38CC-43C6-A5CD-A9007517420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22234" y="2279509"/>
            <a:ext cx="1858076" cy="274555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2"/>
        <p:cNvGrpSpPr/>
        <p:nvPr/>
      </p:nvGrpSpPr>
      <p:grpSpPr>
        <a:xfrm>
          <a:off x="0" y="0"/>
          <a:ext cx="0" cy="0"/>
          <a:chOff x="0" y="0"/>
          <a:chExt cx="0" cy="0"/>
        </a:xfrm>
      </p:grpSpPr>
      <p:sp>
        <p:nvSpPr>
          <p:cNvPr id="103" name="Google Shape;103;p3"/>
          <p:cNvSpPr/>
          <p:nvPr/>
        </p:nvSpPr>
        <p:spPr>
          <a:xfrm>
            <a:off x="1593272" y="388074"/>
            <a:ext cx="6461757"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4400" b="1" dirty="0" smtClean="0">
                <a:solidFill>
                  <a:schemeClr val="dk1"/>
                </a:solidFill>
                <a:latin typeface="Times New Roman" panose="02020603050405020304" pitchFamily="18" charset="0"/>
                <a:ea typeface="Calibri"/>
                <a:cs typeface="Times New Roman" panose="02020603050405020304" pitchFamily="18" charset="0"/>
                <a:sym typeface="Calibri"/>
              </a:rPr>
              <a:t>Кога</a:t>
            </a:r>
            <a:r>
              <a:rPr lang="en-US" sz="32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се появяват симптомите</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a:t>
            </a:r>
            <a:endParaRPr dirty="0">
              <a:latin typeface="Times New Roman" panose="02020603050405020304" pitchFamily="18" charset="0"/>
              <a:cs typeface="Times New Roman" panose="02020603050405020304" pitchFamily="18" charset="0"/>
            </a:endParaRPr>
          </a:p>
        </p:txBody>
      </p:sp>
      <p:sp>
        <p:nvSpPr>
          <p:cNvPr id="5" name="Ορθογώνιο 4">
            <a:extLst>
              <a:ext uri="{FF2B5EF4-FFF2-40B4-BE49-F238E27FC236}">
                <a16:creationId xmlns:a16="http://schemas.microsoft.com/office/drawing/2014/main" id="{15AA599C-89FE-4420-9F7B-65D4E8C54377}"/>
              </a:ext>
            </a:extLst>
          </p:cNvPr>
          <p:cNvSpPr/>
          <p:nvPr/>
        </p:nvSpPr>
        <p:spPr>
          <a:xfrm>
            <a:off x="251520" y="2132856"/>
            <a:ext cx="8568952" cy="3477875"/>
          </a:xfrm>
          <a:prstGeom prst="rect">
            <a:avLst/>
          </a:prstGeom>
        </p:spPr>
        <p:txBody>
          <a:bodyPr wrap="square">
            <a:spAutoFit/>
          </a:bodyPr>
          <a:lstStyle/>
          <a:p>
            <a:pPr marL="800100" lvl="1" indent="-342900">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Колко често се появява този симптом?</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Кога се случи за първи път?</a:t>
            </a:r>
          </a:p>
          <a:p>
            <a:pPr marL="457200" lvl="1"/>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Колко време продължава?</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lgn="r"/>
            <a:r>
              <a:rPr lang="en-US" sz="1000" dirty="0">
                <a:latin typeface="Times New Roman" panose="02020603050405020304" pitchFamily="18" charset="0"/>
                <a:cs typeface="Times New Roman" panose="02020603050405020304" pitchFamily="18" charset="0"/>
                <a:hlinkClick r:id="rId4"/>
              </a:rPr>
              <a:t>https://www.freepik.com/premium-vector/old-man-walking-with-walking-stick_5333244.</a:t>
            </a:r>
          </a:p>
          <a:p>
            <a:pPr lvl="1" algn="r"/>
            <a:r>
              <a:rPr lang="en-US" sz="1000" dirty="0" err="1">
                <a:latin typeface="Times New Roman" panose="02020603050405020304" pitchFamily="18" charset="0"/>
                <a:cs typeface="Times New Roman" panose="02020603050405020304" pitchFamily="18" charset="0"/>
                <a:hlinkClick r:id="rId4"/>
              </a:rPr>
              <a:t>htm#page</a:t>
            </a:r>
            <a:r>
              <a:rPr lang="en-US" sz="1000" dirty="0">
                <a:latin typeface="Times New Roman" panose="02020603050405020304" pitchFamily="18" charset="0"/>
                <a:cs typeface="Times New Roman" panose="02020603050405020304" pitchFamily="18" charset="0"/>
                <a:hlinkClick r:id="rId4"/>
              </a:rPr>
              <a:t>=1&amp;query=doctor%20elderly&amp;position=45</a:t>
            </a:r>
            <a:endParaRPr lang="en-US" sz="1000" dirty="0">
              <a:latin typeface="Times New Roman" panose="02020603050405020304" pitchFamily="18" charset="0"/>
              <a:cs typeface="Times New Roman" panose="02020603050405020304" pitchFamily="18" charset="0"/>
            </a:endParaRPr>
          </a:p>
        </p:txBody>
      </p:sp>
      <p:pic>
        <p:nvPicPr>
          <p:cNvPr id="6" name="Εικόνα 5">
            <a:extLst>
              <a:ext uri="{FF2B5EF4-FFF2-40B4-BE49-F238E27FC236}">
                <a16:creationId xmlns:a16="http://schemas.microsoft.com/office/drawing/2014/main" id="{62869000-2A10-4D21-BDA7-75FB85C5B3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5426" y="2132856"/>
            <a:ext cx="2909317" cy="290931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0"/>
        <p:cNvGrpSpPr/>
        <p:nvPr/>
      </p:nvGrpSpPr>
      <p:grpSpPr>
        <a:xfrm>
          <a:off x="0" y="0"/>
          <a:ext cx="0" cy="0"/>
          <a:chOff x="0" y="0"/>
          <a:chExt cx="0" cy="0"/>
        </a:xfrm>
      </p:grpSpPr>
      <p:sp>
        <p:nvSpPr>
          <p:cNvPr id="111" name="Google Shape;111;p4"/>
          <p:cNvSpPr/>
          <p:nvPr/>
        </p:nvSpPr>
        <p:spPr>
          <a:xfrm>
            <a:off x="781485" y="332656"/>
            <a:ext cx="8002145"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4400" b="1" dirty="0" smtClean="0">
                <a:solidFill>
                  <a:schemeClr val="dk1"/>
                </a:solidFill>
                <a:latin typeface="Times New Roman" panose="02020603050405020304" pitchFamily="18" charset="0"/>
                <a:ea typeface="Calibri"/>
                <a:cs typeface="Times New Roman" panose="02020603050405020304" pitchFamily="18" charset="0"/>
                <a:sym typeface="Calibri"/>
              </a:rPr>
              <a:t>Промени</a:t>
            </a:r>
            <a:r>
              <a:rPr lang="en-US" sz="44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в предписаните лекарства</a:t>
            </a:r>
            <a:endParaRPr dirty="0">
              <a:latin typeface="Times New Roman" panose="02020603050405020304" pitchFamily="18" charset="0"/>
              <a:cs typeface="Times New Roman" panose="02020603050405020304" pitchFamily="18" charset="0"/>
            </a:endParaRPr>
          </a:p>
        </p:txBody>
      </p:sp>
      <p:pic>
        <p:nvPicPr>
          <p:cNvPr id="113" name="Google Shape;113;p4"/>
          <p:cNvPicPr preferRelativeResize="0"/>
          <p:nvPr/>
        </p:nvPicPr>
        <p:blipFill rotWithShape="1">
          <a:blip r:embed="rId4">
            <a:alphaModFix/>
          </a:blip>
          <a:srcRect/>
          <a:stretch/>
        </p:blipFill>
        <p:spPr>
          <a:xfrm>
            <a:off x="323528" y="4233432"/>
            <a:ext cx="3564396" cy="1944216"/>
          </a:xfrm>
          <a:prstGeom prst="rect">
            <a:avLst/>
          </a:prstGeom>
          <a:noFill/>
          <a:ln>
            <a:noFill/>
          </a:ln>
        </p:spPr>
      </p:pic>
      <p:sp>
        <p:nvSpPr>
          <p:cNvPr id="5" name="Ορθογώνιο 4">
            <a:extLst>
              <a:ext uri="{FF2B5EF4-FFF2-40B4-BE49-F238E27FC236}">
                <a16:creationId xmlns:a16="http://schemas.microsoft.com/office/drawing/2014/main" id="{D5CDEA41-E6CC-4A50-B37B-458C5BE66F56}"/>
              </a:ext>
            </a:extLst>
          </p:cNvPr>
          <p:cNvSpPr/>
          <p:nvPr/>
        </p:nvSpPr>
        <p:spPr>
          <a:xfrm>
            <a:off x="323528" y="1787623"/>
            <a:ext cx="8496944" cy="4093428"/>
          </a:xfrm>
          <a:prstGeom prst="rect">
            <a:avLst/>
          </a:prstGeom>
        </p:spPr>
        <p:txBody>
          <a:bodyPr wrap="square">
            <a:spAutoFit/>
          </a:bodyPr>
          <a:lstStyle/>
          <a:p>
            <a:pPr marL="800100" lvl="1" indent="-342900">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Нещо напоследък променило ли </a:t>
            </a:r>
            <a:r>
              <a:rPr lang="bg-BG" sz="2000" dirty="0" smtClean="0">
                <a:latin typeface="Times New Roman" panose="02020603050405020304" pitchFamily="18" charset="0"/>
                <a:cs typeface="Times New Roman" panose="02020603050405020304" pitchFamily="18" charset="0"/>
              </a:rPr>
              <a:t>се е </a:t>
            </a:r>
            <a:r>
              <a:rPr lang="bg-BG" sz="2000" dirty="0" smtClean="0">
                <a:latin typeface="Times New Roman" panose="02020603050405020304" pitchFamily="18" charset="0"/>
                <a:cs typeface="Times New Roman" panose="02020603050405020304" pitchFamily="18" charset="0"/>
              </a:rPr>
              <a:t>в неговите/нейните лекарства?</a:t>
            </a:r>
          </a:p>
          <a:p>
            <a:pPr marL="457200" lvl="1"/>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В миналото имало ли познати странични ефекти в следствие от някои от лекарствата?</a:t>
            </a: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r>
              <a:rPr lang="bg-BG" sz="2000" dirty="0" smtClean="0">
                <a:latin typeface="Times New Roman" panose="02020603050405020304" pitchFamily="18" charset="0"/>
                <a:cs typeface="Times New Roman" panose="02020603050405020304" pitchFamily="18" charset="0"/>
              </a:rPr>
              <a:t>Напоследък наблюдават </a:t>
            </a:r>
            <a:r>
              <a:rPr lang="bg-BG" sz="2000" dirty="0" smtClean="0">
                <a:latin typeface="Times New Roman" panose="02020603050405020304" pitchFamily="18" charset="0"/>
                <a:cs typeface="Times New Roman" panose="02020603050405020304" pitchFamily="18" charset="0"/>
              </a:rPr>
              <a:t>ли се други здравословни проблеми?</a:t>
            </a:r>
            <a:endParaRPr lang="en-US" sz="2000" dirty="0">
              <a:latin typeface="Times New Roman" panose="02020603050405020304" pitchFamily="18" charset="0"/>
              <a:cs typeface="Times New Roman" panose="02020603050405020304" pitchFamily="18" charset="0"/>
            </a:endParaRPr>
          </a:p>
          <a:p>
            <a:pPr marL="800100" lvl="1" indent="-342900">
              <a:buFont typeface="Wingdings" panose="05000000000000000000" pitchFamily="2" charset="2"/>
              <a:buChar char="v"/>
            </a:pPr>
            <a:endParaRPr lang="en-US" sz="2000" dirty="0">
              <a:latin typeface="Times New Roman" panose="02020603050405020304" pitchFamily="18" charset="0"/>
              <a:cs typeface="Times New Roman" panose="02020603050405020304" pitchFamily="18" charset="0"/>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lgn="r"/>
            <a:endParaRPr lang="en-US" sz="2000" dirty="0">
              <a:latin typeface="Times New Roman" panose="02020603050405020304" pitchFamily="18" charset="0"/>
              <a:cs typeface="Times New Roman" panose="02020603050405020304" pitchFamily="18" charset="0"/>
              <a:hlinkClick r:id="rId5"/>
            </a:endParaRPr>
          </a:p>
          <a:p>
            <a:pPr lvl="1"/>
            <a:endParaRPr lang="en-US" sz="20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D5DAC614-9310-4041-B651-250F2BBB95DF}"/>
              </a:ext>
            </a:extLst>
          </p:cNvPr>
          <p:cNvSpPr txBox="1"/>
          <p:nvPr/>
        </p:nvSpPr>
        <p:spPr>
          <a:xfrm>
            <a:off x="781485" y="6325289"/>
            <a:ext cx="2648482" cy="400110"/>
          </a:xfrm>
          <a:prstGeom prst="rect">
            <a:avLst/>
          </a:prstGeom>
          <a:noFill/>
        </p:spPr>
        <p:txBody>
          <a:bodyPr wrap="none" rtlCol="0">
            <a:spAutoFit/>
          </a:bodyPr>
          <a:lstStyle/>
          <a:p>
            <a:pPr lvl="1" algn="r"/>
            <a:r>
              <a:rPr lang="en-US" sz="1000" dirty="0">
                <a:hlinkClick r:id="rId5"/>
              </a:rPr>
              <a:t>https://gizmodo.com/why-some-pills-are-</a:t>
            </a:r>
          </a:p>
          <a:p>
            <a:pPr lvl="1" algn="r"/>
            <a:r>
              <a:rPr lang="en-US" sz="1000" dirty="0">
                <a:hlinkClick r:id="rId5"/>
              </a:rPr>
              <a:t>little-white-discs-and-others-are-bi-5952430</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8"/>
        <p:cNvGrpSpPr/>
        <p:nvPr/>
      </p:nvGrpSpPr>
      <p:grpSpPr>
        <a:xfrm>
          <a:off x="0" y="0"/>
          <a:ext cx="0" cy="0"/>
          <a:chOff x="0" y="0"/>
          <a:chExt cx="0" cy="0"/>
        </a:xfrm>
      </p:grpSpPr>
      <p:sp>
        <p:nvSpPr>
          <p:cNvPr id="119" name="Google Shape;119;p5"/>
          <p:cNvSpPr/>
          <p:nvPr/>
        </p:nvSpPr>
        <p:spPr>
          <a:xfrm>
            <a:off x="2092037" y="323980"/>
            <a:ext cx="5417128" cy="76940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bg-BG" sz="4400" b="1" dirty="0" smtClean="0">
                <a:solidFill>
                  <a:schemeClr val="dk1"/>
                </a:solidFill>
                <a:latin typeface="Times New Roman" panose="02020603050405020304" pitchFamily="18" charset="0"/>
                <a:ea typeface="Calibri"/>
                <a:cs typeface="Times New Roman" panose="02020603050405020304" pitchFamily="18" charset="0"/>
                <a:sym typeface="Calibri"/>
              </a:rPr>
              <a:t>Слушайте</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внимателно</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 </a:t>
            </a:r>
            <a:endParaRPr dirty="0">
              <a:latin typeface="Times New Roman" panose="02020603050405020304" pitchFamily="18" charset="0"/>
              <a:cs typeface="Times New Roman" panose="02020603050405020304" pitchFamily="18" charset="0"/>
            </a:endParaRPr>
          </a:p>
        </p:txBody>
      </p:sp>
      <p:sp>
        <p:nvSpPr>
          <p:cNvPr id="120" name="Google Shape;120;p5"/>
          <p:cNvSpPr/>
          <p:nvPr/>
        </p:nvSpPr>
        <p:spPr>
          <a:xfrm>
            <a:off x="58337" y="1811560"/>
            <a:ext cx="5996100" cy="4093388"/>
          </a:xfrm>
          <a:prstGeom prst="rect">
            <a:avLst/>
          </a:prstGeom>
          <a:noFill/>
          <a:ln>
            <a:noFill/>
          </a:ln>
        </p:spPr>
        <p:txBody>
          <a:bodyPr spcFirstLastPara="1" wrap="square" lIns="91425" tIns="45700" rIns="91425" bIns="45700" anchor="t" anchorCtr="0">
            <a:spAutoFit/>
          </a:bodyPr>
          <a:lstStyle/>
          <a:p>
            <a:pPr marL="800100" marR="0" lvl="1" indent="-342900" algn="l" rtl="0">
              <a:spcBef>
                <a:spcPts val="0"/>
              </a:spcBef>
              <a:spcAft>
                <a:spcPts val="0"/>
              </a:spcAft>
              <a:buClr>
                <a:schemeClr val="dk1"/>
              </a:buClr>
              <a:buSzPts val="2000"/>
              <a:buFont typeface="Noto Sans Symbols"/>
              <a:buChar char="❖"/>
            </a:pPr>
            <a:r>
              <a:rPr lang="bg-BG"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Не прекъсвайте лекаря</a:t>
            </a:r>
            <a:endParaRPr sz="2000" dirty="0">
              <a:latin typeface="Times New Roman" panose="02020603050405020304" pitchFamily="18" charset="0"/>
              <a:cs typeface="Times New Roman" panose="02020603050405020304" pitchFamily="18" charset="0"/>
            </a:endParaRPr>
          </a:p>
          <a:p>
            <a:pPr marL="457200" marR="0" lvl="1" indent="0"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bg-BG"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Не говорете едновременно с лекаря</a:t>
            </a:r>
            <a:endParaRPr sz="2000" dirty="0">
              <a:latin typeface="Times New Roman" panose="02020603050405020304" pitchFamily="18" charset="0"/>
              <a:cs typeface="Times New Roman" panose="02020603050405020304" pitchFamily="18" charset="0"/>
            </a:endParaRPr>
          </a:p>
          <a:p>
            <a:pPr marL="457200" marR="0" lvl="1" indent="0" algn="l" rtl="0">
              <a:spcBef>
                <a:spcPts val="0"/>
              </a:spcBef>
              <a:spcAft>
                <a:spcPts val="0"/>
              </a:spcAft>
              <a:buNone/>
            </a:pP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bg-BG"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Изчаквайте </a:t>
            </a:r>
            <a:r>
              <a:rPr lang="bg-BG"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лекаря да довърши въпроса си</a:t>
            </a:r>
            <a:endPar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Noto Sans Symbols"/>
              <a:buChar char="❖"/>
            </a:pPr>
            <a:r>
              <a:rPr lang="bg-BG"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Не се притеснявайте да задавате въпроси ако                   нещо не ви е ясно</a:t>
            </a:r>
            <a:endParaRPr lang="en-US"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457200" marR="0" lvl="1" algn="l" rtl="0">
              <a:spcBef>
                <a:spcPts val="0"/>
              </a:spcBef>
              <a:spcAft>
                <a:spcPts val="0"/>
              </a:spcAft>
              <a:buClr>
                <a:schemeClr val="dk1"/>
              </a:buClr>
              <a:buSzPts val="2000"/>
            </a:pPr>
            <a:endParaRPr lang="en-US"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800100" marR="0" lvl="1" indent="-342900" algn="l" rtl="0">
              <a:spcBef>
                <a:spcPts val="0"/>
              </a:spcBef>
              <a:spcAft>
                <a:spcPts val="0"/>
              </a:spcAft>
              <a:buClr>
                <a:schemeClr val="dk1"/>
              </a:buClr>
              <a:buSzPts val="2000"/>
              <a:buFont typeface="Wingdings" panose="05000000000000000000" pitchFamily="2" charset="2"/>
              <a:buChar char="v"/>
            </a:pPr>
            <a:r>
              <a:rPr lang="bg-BG" sz="2000" b="0" i="0" u="none" strike="noStrike" cap="none" dirty="0" smtClean="0">
                <a:solidFill>
                  <a:schemeClr val="dk1"/>
                </a:solidFill>
                <a:latin typeface="Times New Roman" panose="02020603050405020304" pitchFamily="18" charset="0"/>
                <a:ea typeface="Calibri"/>
                <a:cs typeface="Times New Roman" panose="02020603050405020304" pitchFamily="18" charset="0"/>
                <a:sym typeface="Calibri"/>
              </a:rPr>
              <a:t>Записвайте си информация от медицинско естество</a:t>
            </a:r>
            <a:endParaRPr sz="2000" b="0" i="0" u="none" strike="noStrike" cap="none"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pic>
        <p:nvPicPr>
          <p:cNvPr id="121" name="Google Shape;121;p5"/>
          <p:cNvPicPr preferRelativeResize="0"/>
          <p:nvPr/>
        </p:nvPicPr>
        <p:blipFill rotWithShape="1">
          <a:blip r:embed="rId4">
            <a:alphaModFix/>
          </a:blip>
          <a:srcRect/>
          <a:stretch/>
        </p:blipFill>
        <p:spPr>
          <a:xfrm>
            <a:off x="5934268" y="1988841"/>
            <a:ext cx="3151395" cy="3006298"/>
          </a:xfrm>
          <a:prstGeom prst="rect">
            <a:avLst/>
          </a:prstGeom>
          <a:noFill/>
          <a:ln>
            <a:noFill/>
          </a:ln>
        </p:spPr>
      </p:pic>
      <p:sp>
        <p:nvSpPr>
          <p:cNvPr id="2" name="Ορθογώνιο 1">
            <a:extLst>
              <a:ext uri="{FF2B5EF4-FFF2-40B4-BE49-F238E27FC236}">
                <a16:creationId xmlns:a16="http://schemas.microsoft.com/office/drawing/2014/main" id="{1011B925-664A-4139-9A16-570E0EA42026}"/>
              </a:ext>
            </a:extLst>
          </p:cNvPr>
          <p:cNvSpPr/>
          <p:nvPr/>
        </p:nvSpPr>
        <p:spPr>
          <a:xfrm>
            <a:off x="4513664" y="5210329"/>
            <a:ext cx="4572000" cy="400110"/>
          </a:xfrm>
          <a:prstGeom prst="rect">
            <a:avLst/>
          </a:prstGeom>
        </p:spPr>
        <p:txBody>
          <a:bodyPr>
            <a:spAutoFit/>
          </a:bodyPr>
          <a:lstStyle/>
          <a:p>
            <a:pPr lvl="1" algn="r"/>
            <a:r>
              <a:rPr lang="en-US" sz="1000" dirty="0">
                <a:hlinkClick r:id="rId5"/>
              </a:rPr>
              <a:t>https://www.freepik.com/free-vector/doctor-talking-patient_2126514.htm#page=1&amp;query=talk%20to%20doctor&amp;position=0</a:t>
            </a:r>
            <a:endParaRPr 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6"/>
        <p:cNvGrpSpPr/>
        <p:nvPr/>
      </p:nvGrpSpPr>
      <p:grpSpPr>
        <a:xfrm>
          <a:off x="0" y="0"/>
          <a:ext cx="0" cy="0"/>
          <a:chOff x="0" y="0"/>
          <a:chExt cx="0" cy="0"/>
        </a:xfrm>
      </p:grpSpPr>
      <p:sp>
        <p:nvSpPr>
          <p:cNvPr id="127" name="Google Shape;127;p6"/>
          <p:cNvSpPr/>
          <p:nvPr/>
        </p:nvSpPr>
        <p:spPr>
          <a:xfrm>
            <a:off x="1468582" y="332656"/>
            <a:ext cx="7215534"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4400" b="1" dirty="0" smtClean="0">
                <a:solidFill>
                  <a:schemeClr val="dk1"/>
                </a:solidFill>
                <a:latin typeface="Times New Roman" panose="02020603050405020304" pitchFamily="18" charset="0"/>
                <a:ea typeface="Calibri"/>
                <a:cs typeface="Times New Roman" panose="02020603050405020304" pitchFamily="18" charset="0"/>
                <a:sym typeface="Calibri"/>
              </a:rPr>
              <a:t>Как</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да изберете подходящ лекар</a:t>
            </a:r>
            <a:endParaRPr dirty="0">
              <a:latin typeface="Times New Roman" panose="02020603050405020304" pitchFamily="18" charset="0"/>
              <a:cs typeface="Times New Roman" panose="02020603050405020304" pitchFamily="18" charset="0"/>
            </a:endParaRPr>
          </a:p>
        </p:txBody>
      </p:sp>
      <p:sp>
        <p:nvSpPr>
          <p:cNvPr id="128" name="Google Shape;128;p6"/>
          <p:cNvSpPr/>
          <p:nvPr/>
        </p:nvSpPr>
        <p:spPr>
          <a:xfrm>
            <a:off x="791580" y="1793738"/>
            <a:ext cx="7560840" cy="4247276"/>
          </a:xfrm>
          <a:prstGeom prst="rect">
            <a:avLst/>
          </a:prstGeom>
          <a:noFill/>
          <a:ln>
            <a:noFill/>
          </a:ln>
        </p:spPr>
        <p:txBody>
          <a:bodyPr spcFirstLastPara="1" wrap="square" lIns="91425" tIns="45700" rIns="91425" bIns="45700" anchor="t" anchorCtr="0">
            <a:spAutoFit/>
          </a:bodyPr>
          <a:lstStyle/>
          <a:p>
            <a:pPr marL="342900" marR="0" lvl="0" indent="-342900" algn="l" rtl="0">
              <a:lnSpc>
                <a:spcPct val="150000"/>
              </a:lnSpc>
              <a:spcBef>
                <a:spcPts val="0"/>
              </a:spcBef>
              <a:spcAft>
                <a:spcPts val="0"/>
              </a:spcAft>
              <a:buClr>
                <a:schemeClr val="dk1"/>
              </a:buClr>
              <a:buSzPts val="2000"/>
              <a:buFont typeface="Noto Sans Symbols"/>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Лекарят трябва да е на разположение</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Проявява съчувствие</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Да е учтив</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bg-BG" sz="2000" dirty="0" smtClean="0">
                <a:solidFill>
                  <a:schemeClr val="dk1"/>
                </a:solidFill>
                <a:latin typeface="Times New Roman" panose="02020603050405020304" pitchFamily="18" charset="0"/>
                <a:cs typeface="Times New Roman" panose="02020603050405020304" pitchFamily="18" charset="0"/>
                <a:sym typeface="Calibri"/>
              </a:rPr>
              <a:t>Изслушва притесненията ви</a:t>
            </a:r>
            <a:endParaRPr sz="2000" dirty="0">
              <a:latin typeface="Times New Roman" panose="02020603050405020304" pitchFamily="18" charset="0"/>
              <a:cs typeface="Times New Roman" panose="02020603050405020304" pitchFamily="18" charset="0"/>
            </a:endParaRPr>
          </a:p>
          <a:p>
            <a:pPr marL="0" marR="0" lvl="0" indent="0" algn="l" rtl="0">
              <a:lnSpc>
                <a:spcPct val="150000"/>
              </a:lnSpc>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lnSpc>
                <a:spcPct val="150000"/>
              </a:lnSpc>
              <a:spcBef>
                <a:spcPts val="0"/>
              </a:spcBef>
              <a:spcAft>
                <a:spcPts val="0"/>
              </a:spcAft>
              <a:buClr>
                <a:schemeClr val="dk1"/>
              </a:buClr>
              <a:buSzPts val="2000"/>
              <a:buFont typeface="Noto Sans Symbols"/>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Да е в близост до местоживеенето ви</a:t>
            </a:r>
            <a:endParaRPr sz="2000" dirty="0">
              <a:latin typeface="Times New Roman" panose="02020603050405020304" pitchFamily="18" charset="0"/>
              <a:cs typeface="Times New Roman" panose="02020603050405020304" pitchFamily="18" charset="0"/>
            </a:endParaRPr>
          </a:p>
        </p:txBody>
      </p:sp>
      <p:pic>
        <p:nvPicPr>
          <p:cNvPr id="129" name="Google Shape;129;p6"/>
          <p:cNvPicPr preferRelativeResize="0"/>
          <p:nvPr/>
        </p:nvPicPr>
        <p:blipFill rotWithShape="1">
          <a:blip r:embed="rId4">
            <a:alphaModFix/>
          </a:blip>
          <a:srcRect/>
          <a:stretch/>
        </p:blipFill>
        <p:spPr>
          <a:xfrm>
            <a:off x="5693173" y="2780928"/>
            <a:ext cx="3353091" cy="2225233"/>
          </a:xfrm>
          <a:prstGeom prst="rect">
            <a:avLst/>
          </a:prstGeom>
          <a:noFill/>
          <a:ln>
            <a:noFill/>
          </a:ln>
        </p:spPr>
      </p:pic>
      <p:sp>
        <p:nvSpPr>
          <p:cNvPr id="2" name="Ορθογώνιο 1">
            <a:extLst>
              <a:ext uri="{FF2B5EF4-FFF2-40B4-BE49-F238E27FC236}">
                <a16:creationId xmlns:a16="http://schemas.microsoft.com/office/drawing/2014/main" id="{5B5FEC47-ABE0-464B-9BD4-C580799BA1ED}"/>
              </a:ext>
            </a:extLst>
          </p:cNvPr>
          <p:cNvSpPr/>
          <p:nvPr/>
        </p:nvSpPr>
        <p:spPr>
          <a:xfrm>
            <a:off x="5693173" y="5137260"/>
            <a:ext cx="3353091" cy="246221"/>
          </a:xfrm>
          <a:prstGeom prst="rect">
            <a:avLst/>
          </a:prstGeom>
        </p:spPr>
        <p:txBody>
          <a:bodyPr wrap="square">
            <a:spAutoFit/>
          </a:bodyPr>
          <a:lstStyle/>
          <a:p>
            <a:r>
              <a:rPr lang="en-US" sz="1000" dirty="0">
                <a:hlinkClick r:id="rId5"/>
              </a:rPr>
              <a:t>https://www.medicalnewstoday.com/articles/322195.php</a:t>
            </a:r>
            <a:endParaRPr lang="el-GR"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4"/>
        <p:cNvGrpSpPr/>
        <p:nvPr/>
      </p:nvGrpSpPr>
      <p:grpSpPr>
        <a:xfrm>
          <a:off x="0" y="0"/>
          <a:ext cx="0" cy="0"/>
          <a:chOff x="0" y="0"/>
          <a:chExt cx="0" cy="0"/>
        </a:xfrm>
      </p:grpSpPr>
      <p:sp>
        <p:nvSpPr>
          <p:cNvPr id="135" name="Google Shape;135;p7"/>
          <p:cNvSpPr/>
          <p:nvPr/>
        </p:nvSpPr>
        <p:spPr>
          <a:xfrm>
            <a:off x="2431413" y="332656"/>
            <a:ext cx="4631859" cy="76940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4400" b="1" dirty="0" smtClean="0">
                <a:solidFill>
                  <a:schemeClr val="dk1"/>
                </a:solidFill>
                <a:latin typeface="Times New Roman" panose="02020603050405020304" pitchFamily="18" charset="0"/>
                <a:ea typeface="Calibri"/>
                <a:cs typeface="Times New Roman" panose="02020603050405020304" pitchFamily="18" charset="0"/>
                <a:sym typeface="Calibri"/>
              </a:rPr>
              <a:t>И</a:t>
            </a:r>
            <a:r>
              <a:rPr lang="en-US" sz="4400" b="1"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bg-BG" sz="3600" dirty="0" smtClean="0">
                <a:solidFill>
                  <a:schemeClr val="dk1"/>
                </a:solidFill>
                <a:latin typeface="Times New Roman" panose="02020603050405020304" pitchFamily="18" charset="0"/>
                <a:ea typeface="Calibri"/>
                <a:cs typeface="Times New Roman" panose="02020603050405020304" pitchFamily="18" charset="0"/>
                <a:sym typeface="Calibri"/>
              </a:rPr>
              <a:t>сега е ваш ред</a:t>
            </a:r>
            <a:r>
              <a:rPr lang="en-US" sz="3600" dirty="0" smtClean="0">
                <a:solidFill>
                  <a:schemeClr val="dk1"/>
                </a:solidFill>
                <a:latin typeface="Times New Roman" panose="02020603050405020304" pitchFamily="18" charset="0"/>
                <a:ea typeface="Calibri"/>
                <a:cs typeface="Times New Roman" panose="02020603050405020304" pitchFamily="18" charset="0"/>
                <a:sym typeface="Calibri"/>
              </a:rPr>
              <a:t> …</a:t>
            </a:r>
            <a:endParaRPr dirty="0">
              <a:latin typeface="Times New Roman" panose="02020603050405020304" pitchFamily="18" charset="0"/>
              <a:cs typeface="Times New Roman" panose="02020603050405020304" pitchFamily="18" charset="0"/>
            </a:endParaRPr>
          </a:p>
        </p:txBody>
      </p:sp>
      <p:sp>
        <p:nvSpPr>
          <p:cNvPr id="136" name="Google Shape;136;p7"/>
          <p:cNvSpPr/>
          <p:nvPr/>
        </p:nvSpPr>
        <p:spPr>
          <a:xfrm>
            <a:off x="251520" y="1772816"/>
            <a:ext cx="7560840" cy="1938952"/>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Noto Sans Symbols"/>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Какво научихте за комуникацията с лекари?</a:t>
            </a: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000"/>
              <a:buFont typeface="Noto Sans Symbols"/>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Избрахте ли си стратегии, които ще приложите при следващото си посещение при лекаря?</a:t>
            </a:r>
          </a:p>
        </p:txBody>
      </p:sp>
      <p:pic>
        <p:nvPicPr>
          <p:cNvPr id="2" name="Εικόνα 1">
            <a:extLst>
              <a:ext uri="{FF2B5EF4-FFF2-40B4-BE49-F238E27FC236}">
                <a16:creationId xmlns:a16="http://schemas.microsoft.com/office/drawing/2014/main" id="{7D385DB2-1873-42ED-8B3A-61897EF48EFF}"/>
              </a:ext>
            </a:extLst>
          </p:cNvPr>
          <p:cNvPicPr>
            <a:picLocks noChangeAspect="1"/>
          </p:cNvPicPr>
          <p:nvPr/>
        </p:nvPicPr>
        <p:blipFill>
          <a:blip r:embed="rId4"/>
          <a:stretch>
            <a:fillRect/>
          </a:stretch>
        </p:blipFill>
        <p:spPr>
          <a:xfrm>
            <a:off x="3026866" y="3920802"/>
            <a:ext cx="2511770" cy="2487384"/>
          </a:xfrm>
          <a:prstGeom prst="rect">
            <a:avLst/>
          </a:prstGeom>
        </p:spPr>
      </p:pic>
      <p:sp>
        <p:nvSpPr>
          <p:cNvPr id="3" name="Ορθογώνιο 2">
            <a:extLst>
              <a:ext uri="{FF2B5EF4-FFF2-40B4-BE49-F238E27FC236}">
                <a16:creationId xmlns:a16="http://schemas.microsoft.com/office/drawing/2014/main" id="{19ECFA98-8FAA-4D05-822A-F47C171594B3}"/>
              </a:ext>
            </a:extLst>
          </p:cNvPr>
          <p:cNvSpPr/>
          <p:nvPr/>
        </p:nvSpPr>
        <p:spPr>
          <a:xfrm>
            <a:off x="2997556" y="6370959"/>
            <a:ext cx="2541080" cy="246221"/>
          </a:xfrm>
          <a:prstGeom prst="rect">
            <a:avLst/>
          </a:prstGeom>
        </p:spPr>
        <p:txBody>
          <a:bodyPr wrap="none">
            <a:spAutoFit/>
          </a:bodyPr>
          <a:lstStyle/>
          <a:p>
            <a:r>
              <a:rPr lang="en-US" sz="1000" dirty="0">
                <a:hlinkClick r:id="rId5"/>
              </a:rPr>
              <a:t>https://www.pinclipart.com/maxpin/Txbhb/</a:t>
            </a:r>
            <a:endParaRPr lang="en-US" sz="1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1"/>
        <p:cNvGrpSpPr/>
        <p:nvPr/>
      </p:nvGrpSpPr>
      <p:grpSpPr>
        <a:xfrm>
          <a:off x="0" y="0"/>
          <a:ext cx="0" cy="0"/>
          <a:chOff x="0" y="0"/>
          <a:chExt cx="0" cy="0"/>
        </a:xfrm>
      </p:grpSpPr>
      <p:sp>
        <p:nvSpPr>
          <p:cNvPr id="142" name="Google Shape;142;p8"/>
          <p:cNvSpPr txBox="1"/>
          <p:nvPr/>
        </p:nvSpPr>
        <p:spPr>
          <a:xfrm>
            <a:off x="2258292" y="4919108"/>
            <a:ext cx="6691743" cy="584735"/>
          </a:xfrm>
          <a:prstGeom prst="rect">
            <a:avLst/>
          </a:prstGeom>
          <a:noFill/>
          <a:ln>
            <a:noFill/>
          </a:ln>
        </p:spPr>
        <p:txBody>
          <a:bodyPr spcFirstLastPara="1" wrap="square" lIns="91425" tIns="45700" rIns="91425" bIns="45700" anchor="t" anchorCtr="0">
            <a:spAutoFit/>
          </a:bodyPr>
          <a:lstStyle/>
          <a:p>
            <a:pPr lvl="0">
              <a:buSzPts val="3200"/>
            </a:pPr>
            <a:r>
              <a:rPr lang="bg-BG" sz="3200" dirty="0">
                <a:latin typeface="Calibri"/>
                <a:ea typeface="Calibri"/>
                <a:cs typeface="Calibri"/>
                <a:sym typeface="Calibri"/>
              </a:rPr>
              <a:t>БЛАГОДАРИМ ВИ </a:t>
            </a:r>
            <a:r>
              <a:rPr lang="bg-BG" sz="3200" dirty="0" smtClean="0">
                <a:latin typeface="Calibri"/>
                <a:ea typeface="Calibri"/>
                <a:cs typeface="Calibri"/>
                <a:sym typeface="Calibri"/>
              </a:rPr>
              <a:t>ЗА ВНИМАНИЕТО</a:t>
            </a:r>
            <a:r>
              <a:rPr lang="bg-BG" sz="3200" dirty="0">
                <a:latin typeface="Calibri"/>
                <a:ea typeface="Calibri"/>
                <a:cs typeface="Calibri"/>
                <a:sym typeface="Calibri"/>
              </a:rPr>
              <a:t>!</a:t>
            </a:r>
            <a:endParaRPr lang="bg-BG" sz="3200" dirty="0"/>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585</Words>
  <Application>Microsoft Office PowerPoint</Application>
  <PresentationFormat>On-screen Show (4:3)</PresentationFormat>
  <Paragraphs>87</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Noto Sans Symbols</vt:lpstr>
      <vt:lpstr>Times New Roman</vt:lpstr>
      <vt:lpstr>Wingdings</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Windows User</cp:lastModifiedBy>
  <cp:revision>10</cp:revision>
  <dcterms:created xsi:type="dcterms:W3CDTF">2019-01-04T16:28:11Z</dcterms:created>
  <dcterms:modified xsi:type="dcterms:W3CDTF">2019-12-02T11:52:20Z</dcterms:modified>
</cp:coreProperties>
</file>